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8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68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35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575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91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098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28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4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92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71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84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266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5589F-77D3-4336-9927-0D8600F9FA23}" type="datetimeFigureOut">
              <a:rPr lang="ko-KR" altLang="en-US" smtClean="0"/>
              <a:t>2024-01-18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8C127-144D-4A02-8FF6-4C374162613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0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66EF4F92-1726-4834-B292-ECBC4649B19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79" b="96767" l="4717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39489"/>
            <a:ext cx="2373086" cy="44494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CFBEBE-A00E-495F-94BF-77213DD92EF1}"/>
              </a:ext>
            </a:extLst>
          </p:cNvPr>
          <p:cNvSpPr txBox="1"/>
          <p:nvPr/>
        </p:nvSpPr>
        <p:spPr>
          <a:xfrm>
            <a:off x="321309" y="409839"/>
            <a:ext cx="6181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>
                <a:solidFill>
                  <a:srgbClr val="C00000"/>
                </a:solidFill>
                <a:latin typeface="+mj-ea"/>
                <a:ea typeface="+mj-ea"/>
              </a:rPr>
              <a:t>구면수차보정</a:t>
            </a:r>
            <a:r>
              <a:rPr lang="ko-KR" altLang="en-US" sz="1600" b="1" dirty="0">
                <a:solidFill>
                  <a:srgbClr val="C00000"/>
                </a:solidFill>
                <a:latin typeface="+mj-ea"/>
                <a:ea typeface="+mj-ea"/>
              </a:rPr>
              <a:t> 투과전자현미경 </a:t>
            </a:r>
            <a:endParaRPr lang="en-US" altLang="ko-KR" sz="1600" b="1" dirty="0">
              <a:solidFill>
                <a:srgbClr val="C00000"/>
              </a:solidFill>
              <a:latin typeface="+mj-ea"/>
              <a:ea typeface="+mj-ea"/>
            </a:endParaRPr>
          </a:p>
          <a:p>
            <a:r>
              <a:rPr lang="en-US" altLang="ko-KR" sz="1600" b="1" dirty="0">
                <a:solidFill>
                  <a:srgbClr val="C00000"/>
                </a:solidFill>
                <a:latin typeface="+mj-ea"/>
                <a:ea typeface="+mj-ea"/>
              </a:rPr>
              <a:t>(Cs-Corr. Transmission Electron Microscope) </a:t>
            </a:r>
            <a:r>
              <a:rPr lang="ko-KR" altLang="en-US" sz="1600" b="1" dirty="0">
                <a:solidFill>
                  <a:srgbClr val="C00000"/>
                </a:solidFill>
                <a:latin typeface="+mj-ea"/>
                <a:ea typeface="+mj-ea"/>
              </a:rPr>
              <a:t>세미나</a:t>
            </a:r>
            <a:r>
              <a:rPr lang="en-US" altLang="ko-KR" sz="1600" b="1" dirty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ko-KR" altLang="en-US" sz="1600" b="1" dirty="0">
                <a:solidFill>
                  <a:srgbClr val="C00000"/>
                </a:solidFill>
                <a:latin typeface="+mj-ea"/>
                <a:ea typeface="+mj-ea"/>
              </a:rPr>
              <a:t>개최</a:t>
            </a:r>
            <a:r>
              <a:rPr lang="en-US" altLang="ko-KR" sz="1600" b="1" dirty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endParaRPr lang="ko-KR" altLang="en-US" sz="5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4EC91-0AFA-4633-B54E-4FFCE4E38E09}"/>
              </a:ext>
            </a:extLst>
          </p:cNvPr>
          <p:cNvSpPr txBox="1"/>
          <p:nvPr/>
        </p:nvSpPr>
        <p:spPr>
          <a:xfrm>
            <a:off x="196723" y="1133778"/>
            <a:ext cx="6519763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50" dirty="0">
                <a:latin typeface="+mj-ea"/>
                <a:ea typeface="+mj-ea"/>
              </a:rPr>
              <a:t>공동기기원에서 </a:t>
            </a:r>
            <a:r>
              <a:rPr lang="en-US" altLang="ko-KR" sz="1050" dirty="0">
                <a:latin typeface="+mj-ea"/>
                <a:ea typeface="+mj-ea"/>
              </a:rPr>
              <a:t>2024</a:t>
            </a:r>
            <a:r>
              <a:rPr lang="ko-KR" altLang="en-US" sz="1050" dirty="0">
                <a:latin typeface="+mj-ea"/>
                <a:ea typeface="+mj-ea"/>
              </a:rPr>
              <a:t>년 </a:t>
            </a:r>
            <a:r>
              <a:rPr lang="en-US" altLang="ko-KR" sz="1050" dirty="0">
                <a:latin typeface="+mj-ea"/>
                <a:ea typeface="+mj-ea"/>
              </a:rPr>
              <a:t>2</a:t>
            </a:r>
            <a:r>
              <a:rPr lang="ko-KR" altLang="en-US" sz="1050" dirty="0">
                <a:latin typeface="+mj-ea"/>
                <a:ea typeface="+mj-ea"/>
              </a:rPr>
              <a:t>월 </a:t>
            </a:r>
            <a:r>
              <a:rPr lang="en-US" altLang="ko-KR" sz="1050" dirty="0">
                <a:latin typeface="+mj-ea"/>
                <a:ea typeface="+mj-ea"/>
              </a:rPr>
              <a:t>22</a:t>
            </a:r>
            <a:r>
              <a:rPr lang="ko-KR" altLang="en-US" sz="1050" dirty="0">
                <a:latin typeface="+mj-ea"/>
                <a:ea typeface="+mj-ea"/>
              </a:rPr>
              <a:t>일</a:t>
            </a:r>
            <a:r>
              <a:rPr lang="en-US" altLang="ko-KR" sz="1050" dirty="0">
                <a:latin typeface="+mj-ea"/>
                <a:ea typeface="+mj-ea"/>
              </a:rPr>
              <a:t>(</a:t>
            </a:r>
            <a:r>
              <a:rPr lang="ko-KR" altLang="en-US" sz="1050" dirty="0">
                <a:latin typeface="+mj-ea"/>
                <a:ea typeface="+mj-ea"/>
              </a:rPr>
              <a:t>목요일</a:t>
            </a:r>
            <a:r>
              <a:rPr lang="en-US" altLang="ko-KR" sz="1050" dirty="0">
                <a:latin typeface="+mj-ea"/>
                <a:ea typeface="+mj-ea"/>
              </a:rPr>
              <a:t>)</a:t>
            </a:r>
            <a:r>
              <a:rPr lang="ko-KR" altLang="en-US" sz="1050" dirty="0">
                <a:latin typeface="+mj-ea"/>
                <a:ea typeface="+mj-ea"/>
              </a:rPr>
              <a:t>에 </a:t>
            </a:r>
            <a:r>
              <a:rPr lang="ko-KR" altLang="en-US" sz="1050" dirty="0" err="1">
                <a:latin typeface="+mj-ea"/>
                <a:ea typeface="+mj-ea"/>
              </a:rPr>
              <a:t>구면수차보정</a:t>
            </a:r>
            <a:r>
              <a:rPr lang="ko-KR" altLang="en-US" sz="1050" dirty="0">
                <a:latin typeface="+mj-ea"/>
                <a:ea typeface="+mj-ea"/>
              </a:rPr>
              <a:t> 투과전자현미경</a:t>
            </a:r>
            <a:r>
              <a:rPr lang="en-US" altLang="ko-KR" sz="1050" dirty="0">
                <a:latin typeface="+mj-ea"/>
                <a:ea typeface="+mj-ea"/>
              </a:rPr>
              <a:t>(CS-TEM) </a:t>
            </a:r>
            <a:r>
              <a:rPr lang="ko-KR" altLang="en-US" sz="1050" dirty="0">
                <a:latin typeface="+mj-ea"/>
                <a:ea typeface="+mj-ea"/>
              </a:rPr>
              <a:t>세미나를</a:t>
            </a:r>
            <a:r>
              <a:rPr lang="en-US" altLang="ko-KR" sz="1050" dirty="0">
                <a:latin typeface="+mj-ea"/>
                <a:ea typeface="+mj-ea"/>
              </a:rPr>
              <a:t> </a:t>
            </a:r>
            <a:r>
              <a:rPr lang="ko-KR" altLang="en-US" sz="1050" dirty="0">
                <a:latin typeface="+mj-ea"/>
                <a:ea typeface="+mj-ea"/>
              </a:rPr>
              <a:t>개최합니다</a:t>
            </a:r>
            <a:r>
              <a:rPr lang="en-US" altLang="ko-KR" sz="1050" dirty="0">
                <a:latin typeface="+mj-ea"/>
                <a:ea typeface="+mj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050" dirty="0">
                <a:latin typeface="+mj-ea"/>
                <a:ea typeface="+mj-ea"/>
              </a:rPr>
              <a:t>기기이용자의 장비 이해도를 높이고 장비활용에 도움을 드리고자 </a:t>
            </a:r>
            <a:r>
              <a:rPr lang="en-US" altLang="ko-KR" sz="1050" dirty="0">
                <a:latin typeface="+mj-ea"/>
                <a:ea typeface="+mj-ea"/>
              </a:rPr>
              <a:t>CS-TEM </a:t>
            </a:r>
            <a:r>
              <a:rPr lang="ko-KR" altLang="en-US" sz="1050" dirty="0">
                <a:latin typeface="+mj-ea"/>
                <a:ea typeface="+mj-ea"/>
              </a:rPr>
              <a:t>장비소개</a:t>
            </a:r>
            <a:r>
              <a:rPr lang="en-US" altLang="ko-KR" sz="1050" dirty="0">
                <a:latin typeface="+mj-ea"/>
                <a:ea typeface="+mj-ea"/>
              </a:rPr>
              <a:t>, </a:t>
            </a:r>
            <a:r>
              <a:rPr lang="ko-KR" altLang="en-US" sz="1050" dirty="0">
                <a:latin typeface="+mj-ea"/>
                <a:ea typeface="+mj-ea"/>
              </a:rPr>
              <a:t>응용 및 시연 등으로 강좌가 진행될 예정입니다</a:t>
            </a:r>
            <a:r>
              <a:rPr lang="en-US" altLang="ko-KR" sz="1050" dirty="0">
                <a:latin typeface="+mj-ea"/>
                <a:ea typeface="+mj-ea"/>
              </a:rPr>
              <a:t>. </a:t>
            </a:r>
            <a:r>
              <a:rPr lang="ko-KR" altLang="en-US" sz="1050" dirty="0">
                <a:latin typeface="+mj-ea"/>
                <a:ea typeface="+mj-ea"/>
              </a:rPr>
              <a:t>세미나는 교내 및 교외 이용자를 대상으로 아래와 같이 실시하오니 관심있는 분들의 많은 참여를 부탁드립니다</a:t>
            </a:r>
            <a:r>
              <a:rPr lang="en-US" altLang="ko-KR" sz="1050" dirty="0">
                <a:latin typeface="+mj-ea"/>
                <a:ea typeface="+mj-ea"/>
              </a:rPr>
              <a:t>.</a:t>
            </a:r>
          </a:p>
          <a:p>
            <a:endParaRPr lang="en-US" altLang="ko-KR" sz="1050" dirty="0">
              <a:latin typeface="+mj-ea"/>
              <a:ea typeface="+mj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br>
              <a:rPr kumimoji="0" lang="ko-KR" altLang="ko-KR" sz="1050" i="0" u="none" strike="noStrike" cap="none" normalizeH="0" baseline="0" dirty="0">
                <a:ln>
                  <a:noFill/>
                </a:ln>
                <a:effectLst/>
                <a:latin typeface="+mj-ea"/>
                <a:ea typeface="+mj-ea"/>
              </a:rPr>
            </a:br>
            <a:endParaRPr lang="en-US" altLang="ko-KR" sz="1050" dirty="0">
              <a:latin typeface="+mj-ea"/>
              <a:ea typeface="+mj-ea"/>
            </a:endParaRPr>
          </a:p>
          <a:p>
            <a:endParaRPr lang="ko-KR" altLang="en-US" sz="1050" dirty="0">
              <a:latin typeface="+mj-ea"/>
              <a:ea typeface="+mj-ea"/>
            </a:endParaRP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3939E003-CAE1-4D59-9091-724D64D85B53}"/>
              </a:ext>
            </a:extLst>
          </p:cNvPr>
          <p:cNvGrpSpPr/>
          <p:nvPr/>
        </p:nvGrpSpPr>
        <p:grpSpPr>
          <a:xfrm>
            <a:off x="4656917" y="1946587"/>
            <a:ext cx="2090814" cy="2309479"/>
            <a:chOff x="16507326" y="9889957"/>
            <a:chExt cx="7892716" cy="9216191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E0228C35-483B-4A6B-9326-94A7841F59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790" t="4445" r="2752" b="45475"/>
            <a:stretch/>
          </p:blipFill>
          <p:spPr>
            <a:xfrm>
              <a:off x="16507326" y="9889957"/>
              <a:ext cx="7892716" cy="5211216"/>
            </a:xfrm>
            <a:prstGeom prst="rect">
              <a:avLst/>
            </a:prstGeom>
          </p:spPr>
        </p:pic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622CD256-582B-4AC2-BFC1-C6D14F7E01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068" t="60921" r="2372" b="2488"/>
            <a:stretch/>
          </p:blipFill>
          <p:spPr>
            <a:xfrm>
              <a:off x="16507326" y="15302622"/>
              <a:ext cx="7892716" cy="380352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B45872-0FC9-473F-ACF6-2E7D3182BD37}"/>
                </a:ext>
              </a:extLst>
            </p:cNvPr>
            <p:cNvSpPr txBox="1"/>
            <p:nvPr/>
          </p:nvSpPr>
          <p:spPr>
            <a:xfrm>
              <a:off x="16603580" y="15398875"/>
              <a:ext cx="3656170" cy="87868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831" b="1" dirty="0">
                  <a:latin typeface="+mj-ea"/>
                  <a:ea typeface="+mj-ea"/>
                </a:rPr>
                <a:t>40kV Graphene</a:t>
              </a:r>
              <a:endParaRPr lang="ko-KR" altLang="en-US" sz="831" b="1" dirty="0">
                <a:latin typeface="+mj-ea"/>
                <a:ea typeface="+mj-ea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3F33CA2-3FF9-4957-B0C4-FEEAF6B6DD67}"/>
                </a:ext>
              </a:extLst>
            </p:cNvPr>
            <p:cNvSpPr txBox="1"/>
            <p:nvPr/>
          </p:nvSpPr>
          <p:spPr>
            <a:xfrm>
              <a:off x="16611601" y="10034337"/>
              <a:ext cx="2869505" cy="87868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831" b="1" dirty="0">
                  <a:latin typeface="+mj-ea"/>
                  <a:ea typeface="+mj-ea"/>
                </a:rPr>
                <a:t>200kV </a:t>
              </a:r>
              <a:r>
                <a:rPr lang="en-US" altLang="ko-KR" sz="831" b="1" dirty="0" err="1">
                  <a:latin typeface="+mj-ea"/>
                  <a:ea typeface="+mj-ea"/>
                </a:rPr>
                <a:t>GaN</a:t>
              </a:r>
              <a:endParaRPr lang="ko-KR" altLang="en-US" sz="831" b="1" dirty="0">
                <a:latin typeface="+mj-ea"/>
                <a:ea typeface="+mj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99862" y="2198484"/>
            <a:ext cx="45883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50" dirty="0">
                <a:latin typeface="+mj-ea"/>
                <a:ea typeface="+mj-ea"/>
              </a:rPr>
              <a:t>1. </a:t>
            </a:r>
            <a:r>
              <a:rPr lang="ko-KR" altLang="en-US" sz="1050" dirty="0">
                <a:latin typeface="+mj-ea"/>
                <a:ea typeface="+mj-ea"/>
              </a:rPr>
              <a:t>일시 </a:t>
            </a:r>
            <a:r>
              <a:rPr lang="en-US" altLang="ko-KR" sz="1050" dirty="0">
                <a:latin typeface="+mj-ea"/>
                <a:ea typeface="+mj-ea"/>
              </a:rPr>
              <a:t>: 2024</a:t>
            </a:r>
            <a:r>
              <a:rPr lang="ko-KR" altLang="en-US" sz="1050" dirty="0">
                <a:latin typeface="+mj-ea"/>
                <a:ea typeface="+mj-ea"/>
              </a:rPr>
              <a:t>년 </a:t>
            </a:r>
            <a:r>
              <a:rPr lang="en-US" altLang="ko-KR" sz="1050" dirty="0">
                <a:latin typeface="+mj-ea"/>
                <a:ea typeface="+mj-ea"/>
              </a:rPr>
              <a:t>2</a:t>
            </a:r>
            <a:r>
              <a:rPr lang="ko-KR" altLang="en-US" sz="1050" dirty="0">
                <a:latin typeface="+mj-ea"/>
                <a:ea typeface="+mj-ea"/>
              </a:rPr>
              <a:t>월 </a:t>
            </a:r>
            <a:r>
              <a:rPr lang="en-US" altLang="ko-KR" sz="1050" dirty="0">
                <a:latin typeface="+mj-ea"/>
                <a:ea typeface="+mj-ea"/>
              </a:rPr>
              <a:t>22</a:t>
            </a:r>
            <a:r>
              <a:rPr lang="ko-KR" altLang="en-US" sz="1050" dirty="0">
                <a:latin typeface="+mj-ea"/>
                <a:ea typeface="+mj-ea"/>
              </a:rPr>
              <a:t>일</a:t>
            </a:r>
            <a:r>
              <a:rPr lang="en-US" altLang="ko-KR" sz="1050" dirty="0">
                <a:latin typeface="+mj-ea"/>
                <a:ea typeface="+mj-ea"/>
              </a:rPr>
              <a:t>(</a:t>
            </a:r>
            <a:r>
              <a:rPr lang="ko-KR" altLang="en-US" sz="1050" dirty="0">
                <a:latin typeface="+mj-ea"/>
                <a:ea typeface="+mj-ea"/>
              </a:rPr>
              <a:t>목</a:t>
            </a:r>
            <a:r>
              <a:rPr lang="en-US" altLang="ko-KR" sz="1050" dirty="0">
                <a:latin typeface="+mj-ea"/>
                <a:ea typeface="+mj-ea"/>
              </a:rPr>
              <a:t>) 13:00-16:00</a:t>
            </a:r>
          </a:p>
          <a:p>
            <a:pPr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050" dirty="0">
                <a:latin typeface="+mj-ea"/>
                <a:ea typeface="+mj-ea"/>
              </a:rPr>
              <a:t>2. </a:t>
            </a:r>
            <a:r>
              <a:rPr lang="ko-KR" altLang="ko-KR" sz="1050" dirty="0">
                <a:latin typeface="+mj-ea"/>
                <a:ea typeface="+mj-ea"/>
              </a:rPr>
              <a:t>장소: </a:t>
            </a:r>
            <a:r>
              <a:rPr lang="ko-KR" altLang="en-US" sz="1050" dirty="0">
                <a:latin typeface="+mj-ea"/>
                <a:ea typeface="+mj-ea"/>
              </a:rPr>
              <a:t>경희</a:t>
            </a:r>
            <a:r>
              <a:rPr lang="ko-KR" altLang="ko-KR" sz="1050" dirty="0">
                <a:latin typeface="+mj-ea"/>
                <a:ea typeface="+mj-ea"/>
              </a:rPr>
              <a:t>대학교 </a:t>
            </a:r>
            <a:r>
              <a:rPr lang="ko-KR" altLang="en-US" sz="1050" dirty="0">
                <a:latin typeface="+mj-ea"/>
                <a:ea typeface="+mj-ea"/>
              </a:rPr>
              <a:t>생명과학대학관 </a:t>
            </a:r>
            <a:br>
              <a:rPr lang="ko-KR" altLang="ko-KR" sz="1050" dirty="0">
                <a:latin typeface="+mj-ea"/>
                <a:ea typeface="+mj-ea"/>
              </a:rPr>
            </a:br>
            <a:r>
              <a:rPr lang="en-US" altLang="ko-KR" sz="1050" dirty="0">
                <a:latin typeface="+mj-ea"/>
                <a:ea typeface="+mj-ea"/>
              </a:rPr>
              <a:t>3. </a:t>
            </a:r>
            <a:r>
              <a:rPr lang="ko-KR" altLang="en-US" sz="1050" dirty="0">
                <a:latin typeface="+mj-ea"/>
                <a:ea typeface="+mj-ea"/>
              </a:rPr>
              <a:t>참가</a:t>
            </a:r>
            <a:r>
              <a:rPr lang="ko-KR" altLang="ko-KR" sz="1050" dirty="0">
                <a:latin typeface="+mj-ea"/>
                <a:ea typeface="+mj-ea"/>
              </a:rPr>
              <a:t>신청 : </a:t>
            </a:r>
            <a:r>
              <a:rPr lang="en-US" altLang="ko-KR" sz="1050" kern="100" dirty="0">
                <a:solidFill>
                  <a:srgbClr val="FF0000"/>
                </a:solidFill>
                <a:latin typeface="+mj-ea"/>
                <a:ea typeface="+mj-ea"/>
              </a:rPr>
              <a:t>[https://docs.google.com/forms/d/1m6cKHpOSMegqoytmx2ynT-2bshE8QEJIAei5c0oWDr8/edit?pli=1]</a:t>
            </a:r>
            <a:r>
              <a:rPr lang="ko-KR" altLang="en-US" sz="1050" kern="100" dirty="0">
                <a:solidFill>
                  <a:srgbClr val="000000"/>
                </a:solidFill>
                <a:latin typeface="+mj-ea"/>
                <a:ea typeface="+mj-ea"/>
              </a:rPr>
              <a:t>로 신청</a:t>
            </a:r>
            <a:endParaRPr lang="ko-KR" altLang="en-US" sz="1050" kern="0" dirty="0">
              <a:solidFill>
                <a:srgbClr val="000000"/>
              </a:solidFill>
              <a:latin typeface="+mj-ea"/>
              <a:ea typeface="+mj-ea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050" dirty="0">
                <a:latin typeface="+mj-ea"/>
                <a:ea typeface="+mj-ea"/>
              </a:rPr>
              <a:t>4. </a:t>
            </a:r>
            <a:r>
              <a:rPr lang="ko-KR" altLang="en-US" sz="1050" dirty="0">
                <a:latin typeface="+mj-ea"/>
                <a:ea typeface="+mj-ea"/>
              </a:rPr>
              <a:t>참가비 </a:t>
            </a:r>
            <a:r>
              <a:rPr lang="en-US" altLang="ko-KR" sz="1050" dirty="0">
                <a:latin typeface="+mj-ea"/>
                <a:ea typeface="+mj-ea"/>
              </a:rPr>
              <a:t>: </a:t>
            </a:r>
            <a:r>
              <a:rPr lang="ko-KR" altLang="en-US" sz="1050" dirty="0">
                <a:latin typeface="+mj-ea"/>
                <a:ea typeface="+mj-ea"/>
              </a:rPr>
              <a:t>무료</a:t>
            </a:r>
            <a:endParaRPr lang="en-US" altLang="ko-KR" sz="1050" dirty="0">
              <a:latin typeface="+mj-ea"/>
              <a:ea typeface="+mj-ea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050" dirty="0">
                <a:latin typeface="+mj-ea"/>
                <a:ea typeface="+mj-ea"/>
              </a:rPr>
              <a:t>5. </a:t>
            </a:r>
            <a:r>
              <a:rPr lang="ko-KR" altLang="en-US" sz="1050" dirty="0">
                <a:latin typeface="+mj-ea"/>
                <a:ea typeface="+mj-ea"/>
              </a:rPr>
              <a:t>참가인원 </a:t>
            </a:r>
            <a:r>
              <a:rPr lang="en-US" altLang="ko-KR" sz="1050" dirty="0">
                <a:latin typeface="+mj-ea"/>
                <a:ea typeface="+mj-ea"/>
              </a:rPr>
              <a:t>: 50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  <a:endParaRPr lang="en-US" altLang="ko-KR" sz="1050" dirty="0">
              <a:latin typeface="+mj-ea"/>
              <a:ea typeface="+mj-ea"/>
            </a:endParaRPr>
          </a:p>
          <a:p>
            <a:pPr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ko-KR" sz="1050" dirty="0">
                <a:latin typeface="+mj-ea"/>
                <a:ea typeface="+mj-ea"/>
              </a:rPr>
              <a:t>6. </a:t>
            </a:r>
            <a:r>
              <a:rPr lang="ko-KR" altLang="ko-KR" sz="1050" dirty="0">
                <a:latin typeface="+mj-ea"/>
                <a:ea typeface="+mj-ea"/>
              </a:rPr>
              <a:t>문의 : </a:t>
            </a:r>
            <a:r>
              <a:rPr lang="en-US" altLang="ko-KR" sz="1050" kern="100" dirty="0">
                <a:solidFill>
                  <a:srgbClr val="000000"/>
                </a:solidFill>
                <a:latin typeface="+mj-ea"/>
                <a:ea typeface="+mj-ea"/>
              </a:rPr>
              <a:t>031-201-3980(</a:t>
            </a:r>
            <a:r>
              <a:rPr lang="ko-KR" altLang="en-US" sz="1050" kern="100" dirty="0">
                <a:solidFill>
                  <a:srgbClr val="000000"/>
                </a:solidFill>
                <a:latin typeface="+mj-ea"/>
                <a:ea typeface="+mj-ea"/>
              </a:rPr>
              <a:t>경희대학교 국제캠퍼스 </a:t>
            </a:r>
            <a:r>
              <a:rPr lang="ko-KR" altLang="en-US" sz="1050" kern="100" dirty="0" err="1">
                <a:solidFill>
                  <a:srgbClr val="000000"/>
                </a:solidFill>
                <a:latin typeface="+mj-ea"/>
                <a:ea typeface="+mj-ea"/>
              </a:rPr>
              <a:t>공동기기원</a:t>
            </a:r>
            <a:r>
              <a:rPr lang="en-US" altLang="ko-KR" sz="1050" kern="100" dirty="0">
                <a:solidFill>
                  <a:srgbClr val="000000"/>
                </a:solidFill>
                <a:latin typeface="+mj-ea"/>
                <a:ea typeface="+mj-ea"/>
              </a:rPr>
              <a:t>)</a:t>
            </a:r>
            <a:endParaRPr lang="ko-KR" altLang="en-US" sz="1050" kern="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8A5218B5-6CFE-4D33-B252-6067C2BDC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62" y="4828092"/>
            <a:ext cx="618153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ea"/>
                <a:ea typeface="+mj-ea"/>
              </a:rPr>
              <a:t>구면수차보정투과전자현미경</a:t>
            </a:r>
            <a:r>
              <a:rPr kumimoji="0" lang="ko-KR" altLang="ko-KR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kumimoji="0" lang="ko-KR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ea"/>
                <a:ea typeface="+mj-ea"/>
              </a:rPr>
              <a:t>세미나 </a:t>
            </a:r>
            <a:r>
              <a:rPr lang="ko-KR" altLang="en-US" sz="1600" b="1" dirty="0">
                <a:solidFill>
                  <a:srgbClr val="000000"/>
                </a:solidFill>
                <a:latin typeface="+mj-ea"/>
                <a:ea typeface="+mj-ea"/>
              </a:rPr>
              <a:t>일정표</a:t>
            </a:r>
            <a:endParaRPr kumimoji="0" lang="ko-K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ea"/>
                <a:ea typeface="+mj-ea"/>
              </a:rPr>
              <a:t>  </a:t>
            </a:r>
            <a:endParaRPr kumimoji="0" lang="ko-KR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ko-K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ko-KR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graphicFrame>
        <p:nvGraphicFramePr>
          <p:cNvPr id="14" name="표 6">
            <a:extLst>
              <a:ext uri="{FF2B5EF4-FFF2-40B4-BE49-F238E27FC236}">
                <a16:creationId xmlns:a16="http://schemas.microsoft.com/office/drawing/2014/main" id="{830461CA-E78F-4564-B95E-F360E32B5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668101"/>
              </p:ext>
            </p:extLst>
          </p:nvPr>
        </p:nvGraphicFramePr>
        <p:xfrm>
          <a:off x="99862" y="5381935"/>
          <a:ext cx="6634436" cy="253197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02499">
                  <a:extLst>
                    <a:ext uri="{9D8B030D-6E8A-4147-A177-3AD203B41FA5}">
                      <a16:colId xmlns:a16="http://schemas.microsoft.com/office/drawing/2014/main" val="3696225424"/>
                    </a:ext>
                  </a:extLst>
                </a:gridCol>
                <a:gridCol w="1257230">
                  <a:extLst>
                    <a:ext uri="{9D8B030D-6E8A-4147-A177-3AD203B41FA5}">
                      <a16:colId xmlns:a16="http://schemas.microsoft.com/office/drawing/2014/main" val="2436723649"/>
                    </a:ext>
                  </a:extLst>
                </a:gridCol>
                <a:gridCol w="2241397">
                  <a:extLst>
                    <a:ext uri="{9D8B030D-6E8A-4147-A177-3AD203B41FA5}">
                      <a16:colId xmlns:a16="http://schemas.microsoft.com/office/drawing/2014/main" val="1453270823"/>
                    </a:ext>
                  </a:extLst>
                </a:gridCol>
                <a:gridCol w="2133310">
                  <a:extLst>
                    <a:ext uri="{9D8B030D-6E8A-4147-A177-3AD203B41FA5}">
                      <a16:colId xmlns:a16="http://schemas.microsoft.com/office/drawing/2014/main" val="3946117801"/>
                    </a:ext>
                  </a:extLst>
                </a:gridCol>
              </a:tblGrid>
              <a:tr h="4219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날짜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시간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강좌내용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진행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extLst>
                  <a:ext uri="{0D108BD9-81ED-4DB2-BD59-A6C34878D82A}">
                    <a16:rowId xmlns:a16="http://schemas.microsoft.com/office/drawing/2014/main" val="2271728081"/>
                  </a:ext>
                </a:extLst>
              </a:tr>
              <a:tr h="421996">
                <a:tc row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</a:rPr>
                        <a:t>2024</a:t>
                      </a:r>
                      <a:r>
                        <a:rPr lang="ko-KR" altLang="en-US" sz="1200" kern="0" spc="0" dirty="0">
                          <a:effectLst/>
                        </a:rPr>
                        <a:t>년</a:t>
                      </a:r>
                      <a:endParaRPr lang="en-US" altLang="ko-KR" sz="1200" kern="0" spc="0" dirty="0"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</a:rPr>
                        <a:t>2</a:t>
                      </a:r>
                      <a:r>
                        <a:rPr lang="ko-KR" altLang="en-US" sz="1200" kern="0" spc="0" dirty="0">
                          <a:effectLst/>
                        </a:rPr>
                        <a:t>월 </a:t>
                      </a:r>
                      <a:r>
                        <a:rPr lang="en-US" altLang="ko-KR" sz="1200" kern="0" spc="0" dirty="0">
                          <a:effectLst/>
                        </a:rPr>
                        <a:t>22</a:t>
                      </a:r>
                      <a:r>
                        <a:rPr lang="ko-KR" altLang="en-US" sz="1200" kern="0" spc="0" dirty="0">
                          <a:effectLst/>
                        </a:rPr>
                        <a:t>일</a:t>
                      </a:r>
                      <a:r>
                        <a:rPr lang="en-US" altLang="ko-KR" sz="1200" kern="0" spc="0" dirty="0">
                          <a:effectLst/>
                        </a:rPr>
                        <a:t>(</a:t>
                      </a:r>
                      <a:r>
                        <a:rPr lang="ko-KR" altLang="en-US" sz="1200" kern="0" spc="0" dirty="0">
                          <a:effectLst/>
                        </a:rPr>
                        <a:t>목</a:t>
                      </a:r>
                      <a:r>
                        <a:rPr lang="en-US" altLang="ko-KR" sz="1200" kern="0" spc="0" dirty="0">
                          <a:effectLst/>
                        </a:rPr>
                        <a:t>)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 anchorCtr="1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effectLst/>
                        </a:rPr>
                        <a:t>13:00 – 13:30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참가자 등록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effectLst/>
                        </a:rPr>
                        <a:t>김소예</a:t>
                      </a:r>
                      <a:r>
                        <a:rPr lang="en-US" altLang="ko-KR" sz="1200" kern="0" spc="0" dirty="0">
                          <a:effectLst/>
                        </a:rPr>
                        <a:t>, </a:t>
                      </a:r>
                      <a:r>
                        <a:rPr lang="ko-KR" altLang="en-US" sz="1200" kern="0" spc="0" dirty="0">
                          <a:effectLst/>
                        </a:rPr>
                        <a:t>함현숙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extLst>
                  <a:ext uri="{0D108BD9-81ED-4DB2-BD59-A6C34878D82A}">
                    <a16:rowId xmlns:a16="http://schemas.microsoft.com/office/drawing/2014/main" val="3715554772"/>
                  </a:ext>
                </a:extLst>
              </a:tr>
              <a:tr h="4219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effectLst/>
                        </a:rPr>
                        <a:t>13:30 – 13:50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공동기기원 소개 및 일정안내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함현숙</a:t>
                      </a:r>
                      <a:r>
                        <a:rPr lang="en-US" altLang="ko-KR" sz="1200" kern="0" spc="0" dirty="0">
                          <a:effectLst/>
                        </a:rPr>
                        <a:t>, </a:t>
                      </a:r>
                      <a:r>
                        <a:rPr lang="ko-KR" altLang="en-US" sz="1200" kern="0" spc="0" dirty="0" err="1">
                          <a:effectLst/>
                        </a:rPr>
                        <a:t>양성익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extLst>
                  <a:ext uri="{0D108BD9-81ED-4DB2-BD59-A6C34878D82A}">
                    <a16:rowId xmlns:a16="http://schemas.microsoft.com/office/drawing/2014/main" val="219682316"/>
                  </a:ext>
                </a:extLst>
              </a:tr>
              <a:tr h="4219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effectLst/>
                        </a:rPr>
                        <a:t>13:50 – 15:00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</a:rPr>
                        <a:t>CS-TEM </a:t>
                      </a:r>
                      <a:r>
                        <a:rPr lang="ko-KR" altLang="en-US" sz="1200" kern="0" spc="0" dirty="0">
                          <a:effectLst/>
                        </a:rPr>
                        <a:t>장비소개 및 응용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effectLst/>
                        </a:rPr>
                        <a:t>JEOL Korea </a:t>
                      </a:r>
                      <a:r>
                        <a:rPr lang="ko-KR" altLang="en-US" sz="1200" kern="0" spc="0" dirty="0" err="1">
                          <a:effectLst/>
                        </a:rPr>
                        <a:t>박중식</a:t>
                      </a:r>
                      <a:r>
                        <a:rPr lang="ko-KR" altLang="en-US" sz="1200" kern="0" spc="0" dirty="0">
                          <a:effectLst/>
                        </a:rPr>
                        <a:t> 책임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 anchorCtr="1"/>
                </a:tc>
                <a:extLst>
                  <a:ext uri="{0D108BD9-81ED-4DB2-BD59-A6C34878D82A}">
                    <a16:rowId xmlns:a16="http://schemas.microsoft.com/office/drawing/2014/main" val="101951945"/>
                  </a:ext>
                </a:extLst>
              </a:tr>
              <a:tr h="4219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effectLst/>
                        </a:rPr>
                        <a:t>15:00 – 15:15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</a:rPr>
                        <a:t>휴식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24029"/>
                  </a:ext>
                </a:extLst>
              </a:tr>
              <a:tr h="4219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effectLst/>
                        </a:rPr>
                        <a:t>15:15 – 16:00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effectLst/>
                        </a:rPr>
                        <a:t>장비시연</a:t>
                      </a:r>
                      <a:r>
                        <a:rPr lang="en-US" altLang="ko-KR" sz="1200" kern="0" spc="0" dirty="0">
                          <a:effectLst/>
                        </a:rPr>
                        <a:t>(</a:t>
                      </a:r>
                      <a:r>
                        <a:rPr lang="ko-KR" altLang="en-US" sz="1200" kern="0" spc="0" dirty="0">
                          <a:effectLst/>
                        </a:rPr>
                        <a:t>선착순 </a:t>
                      </a:r>
                      <a:r>
                        <a:rPr lang="en-US" altLang="ko-KR" sz="1200" kern="0" spc="0" dirty="0">
                          <a:effectLst/>
                        </a:rPr>
                        <a:t>10</a:t>
                      </a:r>
                      <a:r>
                        <a:rPr lang="ko-KR" altLang="en-US" sz="1200" kern="0" spc="0" dirty="0">
                          <a:effectLst/>
                        </a:rPr>
                        <a:t>명</a:t>
                      </a:r>
                      <a:r>
                        <a:rPr lang="en-US" altLang="ko-KR" sz="1200" kern="0" spc="0" dirty="0">
                          <a:effectLst/>
                        </a:rPr>
                        <a:t>)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029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66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197</Words>
  <Application>Microsoft Office PowerPoint</Application>
  <PresentationFormat>화면 슬라이드 쇼(4:3)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경희대학교</dc:creator>
  <cp:lastModifiedBy>user</cp:lastModifiedBy>
  <cp:revision>2</cp:revision>
  <dcterms:created xsi:type="dcterms:W3CDTF">2024-01-18T05:32:57Z</dcterms:created>
  <dcterms:modified xsi:type="dcterms:W3CDTF">2024-01-18T06:06:04Z</dcterms:modified>
</cp:coreProperties>
</file>